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 Data Analytics Bootcamp - Project 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75674fe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75674fe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75674fea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75674fea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were to redo it, I would have worked backwards from the pricing spreadsheet and used their MTGO_ID as my Primary key throughout!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75674fea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75674fea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Events have Decks, Decks have Cards, Cards have Prices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75674fea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75674fea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75674fea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75674fea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75674fea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75674fea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75674fea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75674fea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75674fea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75674fea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5674fea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75674fea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75674fea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75674fea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75674fea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75674fea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75674fea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75674fea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75674fea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75674fea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75674fea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75674fea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75674fe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75674fe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2658ed7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2658ed7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Imagine chess, except both choose their own unique collection of pieces to play with. Also, the pieces have abilities and interactions.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example, imagine in chess if you had a knight that said “When this moves, your next pawn move can be in any direction”.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Cards have specific metadata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2658ed7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2658ed7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75674f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75674f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75674fea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75674fea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75674fe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75674fe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75674fe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75674fe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As a future project, I need to use the eventID and player name to create another unique ID: Deck ID. The way this project is done now, after data cleaning, I don’t have number of decks in a given event to show format popularity.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75674fe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75674fe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ublic.tableau.com/app/profile/davin.frankosky1360/viz/MTGMetagameAnalysis/MTGO5-0LeagueAnalysi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mpany.wizards.com/en/legal/fancontentpolicy" TargetMode="External"/><Relationship Id="rId4" Type="http://schemas.openxmlformats.org/officeDocument/2006/relationships/hyperlink" Target="https://company.wizards.com/en/legal/fancontentpolicy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mtgo.com/decklists" TargetMode="External"/><Relationship Id="rId4" Type="http://schemas.openxmlformats.org/officeDocument/2006/relationships/hyperlink" Target="https://github.com/MagicTheGathering/mtg-sdk-pyth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tgo.com/decklists" TargetMode="External"/><Relationship Id="rId4" Type="http://schemas.openxmlformats.org/officeDocument/2006/relationships/hyperlink" Target="https://www.goatbots.com/" TargetMode="External"/><Relationship Id="rId5" Type="http://schemas.openxmlformats.org/officeDocument/2006/relationships/hyperlink" Target="https://docs.magicthegathering.io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tgo.com/decklist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Magic: The Gathering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Metagame and Pricing Analysis</a:t>
            </a:r>
            <a:br>
              <a:rPr lang="en"/>
            </a:br>
            <a:br>
              <a:rPr lang="en"/>
            </a:br>
            <a:r>
              <a:rPr b="1" lang="en"/>
              <a:t>Data Visualization Track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3213000" y="3663675"/>
            <a:ext cx="2718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By: Davin Frankosky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 - Store Card Metadata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Loop through all cards and use the API to store their metadata in more dataframes. 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Manually filled in some gaps as some very new cards were not in the API.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List-ify cards with multiple attributes </a:t>
            </a:r>
            <a:endParaRPr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100" y="768675"/>
            <a:ext cx="3398292" cy="39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200" y="2339420"/>
            <a:ext cx="3910275" cy="2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- Import Pricing Information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Daily pricing history from goatbots.com. Wrote a python script to collate these into a master JSON file with date, card ID, and price keys. 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 versions exist for each card name on MTGO, each with a different price. Synced my card ID with the MTGO ID of the lowest priced version for this project.</a:t>
            </a:r>
            <a:endParaRPr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175" y="915976"/>
            <a:ext cx="2361800" cy="217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400" y="492522"/>
            <a:ext cx="1522100" cy="28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200" y="3387876"/>
            <a:ext cx="4312549" cy="16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 - Set up SQL Database</a:t>
            </a:r>
            <a:endParaRPr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00" y="1388950"/>
            <a:ext cx="5670699" cy="24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193200" y="1201250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is c</a:t>
            </a:r>
            <a:r>
              <a:rPr lang="en"/>
              <a:t>hosen because my dataset is very consistent and well defined: Every card has virtually the same set of non-ambiguous metadata.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- Connect to Tableau</a:t>
            </a:r>
            <a:endParaRPr/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229150" y="971250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my PostgreSQL Database to Tableau for visualizations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0" y="2518950"/>
            <a:ext cx="2721026" cy="20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571" y="3708176"/>
            <a:ext cx="4316175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850" y="307375"/>
            <a:ext cx="3288024" cy="261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439087" y="4551550"/>
            <a:ext cx="1596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Connect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953113" y="4740538"/>
            <a:ext cx="1596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Relate Tables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4269254" y="2856080"/>
            <a:ext cx="1596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Manipulate Data</a:t>
            </a:r>
            <a:endParaRPr sz="1000">
              <a:solidFill>
                <a:schemeClr val="lt2"/>
              </a:solidFill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3445250" y="4137575"/>
            <a:ext cx="459900" cy="15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/>
          <p:nvPr/>
        </p:nvCxnSpPr>
        <p:spPr>
          <a:xfrm rot="10800000">
            <a:off x="6240025" y="2994500"/>
            <a:ext cx="0" cy="564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 - Create Visualizations</a:t>
            </a:r>
            <a:endParaRPr/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Visualizations</a:t>
            </a:r>
            <a:endParaRPr sz="1220"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29150" y="971250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tables and filters to plot data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friendly drag-and-drop </a:t>
            </a:r>
            <a:r>
              <a:rPr lang="en"/>
              <a:t>functionality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550" y="998675"/>
            <a:ext cx="5751048" cy="33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- Collate to Central Dashboard</a:t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Visualizations</a:t>
            </a:r>
            <a:endParaRPr sz="122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5" y="915050"/>
            <a:ext cx="8168320" cy="3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- Publish to Tableau Public</a:t>
            </a:r>
            <a:endParaRPr/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Visualizations</a:t>
            </a:r>
            <a:endParaRPr sz="1220"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75" y="887700"/>
            <a:ext cx="7141038" cy="3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Live Demo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Cite sources, give credit: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Avoided displaying Personally Identifiable Information (PII)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 MTG API rate limits and reference the MTG SDK MIT free use license. </a:t>
            </a:r>
            <a:endParaRPr/>
          </a:p>
        </p:txBody>
      </p:sp>
      <p:sp>
        <p:nvSpPr>
          <p:cNvPr id="213" name="Google Shape;21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 Wizards of the Coast </a:t>
            </a:r>
            <a:r>
              <a:rPr lang="en" u="sng">
                <a:solidFill>
                  <a:schemeClr val="hlink"/>
                </a:solidFill>
                <a:hlinkClick r:id="rId3"/>
              </a:rPr>
              <a:t>Fan Content poli</a:t>
            </a:r>
            <a:r>
              <a:rPr lang="en" u="sng">
                <a:solidFill>
                  <a:schemeClr val="hlink"/>
                </a:solidFill>
                <a:hlinkClick r:id="rId4"/>
              </a:rPr>
              <a:t>cy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00" y="1554609"/>
            <a:ext cx="2684899" cy="12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726700" y="2615275"/>
            <a:ext cx="2859000" cy="222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1901175"/>
            <a:ext cx="4203449" cy="14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650" y="139325"/>
            <a:ext cx="2806689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229150" y="19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Process - Summary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Python to scrape card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https://www.mtgo.com/decklists</a:t>
            </a:r>
            <a:r>
              <a:rPr lang="en"/>
              <a:t>, (specifically format leagues) for all of January 2024. These are all decks that went 5-0.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Build dataframes in Python (format, date of tournament, total number of copies of each card, card name)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 Python-based library, MTG SDK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https://github.com/MagicTheGathering/mtg-sdk-python</a:t>
            </a:r>
            <a:r>
              <a:rPr lang="en"/>
              <a:t>), to pull in additional information for cards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Push this info to a Postgres SQL database. 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Pull data from my Database using Tableau for Visualizations.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86825" y="325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Magic: The Gathering (MTG)?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81425" y="1115750"/>
            <a:ext cx="28080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Opponents select cards from a large pool of options (thousands) to </a:t>
            </a:r>
            <a:r>
              <a:rPr lang="en">
                <a:solidFill>
                  <a:schemeClr val="accent2"/>
                </a:solidFill>
              </a:rPr>
              <a:t>build a custom deck</a:t>
            </a:r>
            <a:r>
              <a:rPr lang="en"/>
              <a:t>. The pool of options is defined by the ‘format’ being played.</a:t>
            </a:r>
            <a:br>
              <a:rPr lang="en"/>
            </a:b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Think Chess, but instead of pieces, there are cards and </a:t>
            </a:r>
            <a:r>
              <a:rPr lang="en">
                <a:solidFill>
                  <a:schemeClr val="accent2"/>
                </a:solidFill>
              </a:rPr>
              <a:t>every card does something different</a:t>
            </a:r>
            <a:r>
              <a:rPr lang="en"/>
              <a:t>. Some cards have unique interactions with others. </a:t>
            </a:r>
            <a:br>
              <a:rPr lang="en"/>
            </a:b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Decks must be at least 60 cards, and can only contain </a:t>
            </a:r>
            <a:r>
              <a:rPr lang="en">
                <a:solidFill>
                  <a:schemeClr val="accent2"/>
                </a:solidFill>
              </a:rPr>
              <a:t>up to 4 copies</a:t>
            </a:r>
            <a:r>
              <a:rPr lang="en"/>
              <a:t> of most cards. Objective is to get opponent’s life from 20 to 0.</a:t>
            </a:r>
            <a:br>
              <a:rPr lang="en"/>
            </a:br>
            <a:endParaRPr/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Large </a:t>
            </a:r>
            <a:r>
              <a:rPr lang="en">
                <a:solidFill>
                  <a:schemeClr val="accent2"/>
                </a:solidFill>
              </a:rPr>
              <a:t>tournament scene</a:t>
            </a:r>
            <a:r>
              <a:rPr lang="en"/>
              <a:t> and </a:t>
            </a:r>
            <a:r>
              <a:rPr lang="en">
                <a:solidFill>
                  <a:schemeClr val="accent2"/>
                </a:solidFill>
              </a:rPr>
              <a:t>economy</a:t>
            </a:r>
            <a:r>
              <a:rPr lang="en"/>
              <a:t>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900" y="618250"/>
            <a:ext cx="2704576" cy="26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50" y="3171942"/>
            <a:ext cx="2506450" cy="14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025" y="1429275"/>
            <a:ext cx="2255444" cy="14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Metagame analysis: Highlight trends in the tournament scene to better inform </a:t>
            </a:r>
            <a:r>
              <a:rPr b="1" lang="en">
                <a:solidFill>
                  <a:schemeClr val="accent2"/>
                </a:solidFill>
              </a:rPr>
              <a:t>deckbuilding decisions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discover </a:t>
            </a:r>
            <a:r>
              <a:rPr b="1" lang="en">
                <a:solidFill>
                  <a:schemeClr val="accent2"/>
                </a:solidFill>
              </a:rPr>
              <a:t>investment opportunities</a:t>
            </a:r>
            <a:r>
              <a:rPr lang="en"/>
              <a:t> for emerging cards.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to build out functionality for a </a:t>
            </a:r>
            <a:r>
              <a:rPr b="1" lang="en">
                <a:solidFill>
                  <a:schemeClr val="accent2"/>
                </a:solidFill>
              </a:rPr>
              <a:t>fun</a:t>
            </a:r>
            <a:r>
              <a:rPr lang="en"/>
              <a:t> hobby and share with friends!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Tournament, Card,</a:t>
            </a:r>
            <a:r>
              <a:rPr lang="en"/>
              <a:t> and Pricing Data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389600"/>
            <a:ext cx="2992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Results from tournaments held on Magic: The Gathering Online (MTGO) are publicly available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https://www.mtgo.com/decklists</a:t>
            </a:r>
            <a:r>
              <a:rPr lang="en"/>
              <a:t>.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Bots buy and sell cards on MTGO. </a:t>
            </a:r>
            <a:r>
              <a:rPr lang="en" u="sng">
                <a:solidFill>
                  <a:schemeClr val="hlink"/>
                </a:solidFill>
                <a:hlinkClick r:id="rId4"/>
              </a:rPr>
              <a:t>Goatbots.com</a:t>
            </a:r>
            <a:r>
              <a:rPr lang="en"/>
              <a:t> is one of the largest dealers, and they generally set the market for card valuation. 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Card metadata available </a:t>
            </a:r>
            <a:r>
              <a:rPr lang="en"/>
              <a:t>through</a:t>
            </a:r>
            <a:r>
              <a:rPr lang="en"/>
              <a:t> the MTG API: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https://docs.magicthegathering.io/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6642" y="517500"/>
            <a:ext cx="5037458" cy="297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650" y="3647875"/>
            <a:ext cx="4675723" cy="11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Process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Data Scraping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Python with </a:t>
            </a:r>
            <a:r>
              <a:rPr b="1" lang="en">
                <a:solidFill>
                  <a:schemeClr val="accent2"/>
                </a:solidFill>
              </a:rPr>
              <a:t>BeautifulSoup</a:t>
            </a:r>
            <a:r>
              <a:rPr lang="en"/>
              <a:t> to scrape decklist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https://www.mtgo.com/decklists</a:t>
            </a:r>
            <a:r>
              <a:rPr lang="en"/>
              <a:t> </a:t>
            </a:r>
            <a:r>
              <a:rPr lang="en"/>
              <a:t>for January 2024 YTD. These are all decks that went 5-0, and establishes the metagame.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Build </a:t>
            </a:r>
            <a:r>
              <a:rPr b="1" lang="en">
                <a:solidFill>
                  <a:schemeClr val="accent2"/>
                </a:solidFill>
              </a:rPr>
              <a:t>dataframes</a:t>
            </a:r>
            <a:r>
              <a:rPr lang="en"/>
              <a:t> in Python with </a:t>
            </a:r>
            <a:r>
              <a:rPr b="1" lang="en">
                <a:solidFill>
                  <a:schemeClr val="accent2"/>
                </a:solidFill>
              </a:rPr>
              <a:t>Pandas</a:t>
            </a:r>
            <a:r>
              <a:rPr lang="en"/>
              <a:t> with event, deck, and card information.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Keep in mind </a:t>
            </a:r>
            <a:r>
              <a:rPr b="1" lang="en">
                <a:solidFill>
                  <a:schemeClr val="accent2"/>
                </a:solidFill>
              </a:rPr>
              <a:t>unique IDs</a:t>
            </a:r>
            <a:r>
              <a:rPr lang="en"/>
              <a:t> to be used as </a:t>
            </a:r>
            <a:r>
              <a:rPr b="1" lang="en">
                <a:solidFill>
                  <a:schemeClr val="accent2"/>
                </a:solidFill>
              </a:rPr>
              <a:t>primary keys</a:t>
            </a:r>
            <a:r>
              <a:rPr lang="en"/>
              <a:t> later across tables.</a:t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150" y="197375"/>
            <a:ext cx="2352425" cy="283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800" y="615825"/>
            <a:ext cx="2060426" cy="406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9425" y="1399150"/>
            <a:ext cx="2534576" cy="1499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/>
          <p:nvPr/>
        </p:nvCxnSpPr>
        <p:spPr>
          <a:xfrm>
            <a:off x="4246750" y="3224550"/>
            <a:ext cx="0" cy="116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4246750" y="4374525"/>
            <a:ext cx="8922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7577726" y="4388461"/>
            <a:ext cx="8643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8427525" y="3189800"/>
            <a:ext cx="0" cy="1212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3933125" y="4374525"/>
            <a:ext cx="1373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Loop through each tournament event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7350664" y="4374536"/>
            <a:ext cx="1373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Store decklists as a list for each event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- Decklist Cleaning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out each card and the number of copies.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to return to this a </a:t>
            </a:r>
            <a:r>
              <a:rPr lang="en"/>
              <a:t>number of times once I started interacting with the MTG API for card information due to discrepancies in card name formatting.</a:t>
            </a:r>
            <a:r>
              <a:rPr lang="en"/>
              <a:t> </a:t>
            </a:r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75" y="785850"/>
            <a:ext cx="2577399" cy="15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100" y="1961700"/>
            <a:ext cx="2765370" cy="2527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/>
          <p:nvPr/>
        </p:nvCxnSpPr>
        <p:spPr>
          <a:xfrm>
            <a:off x="4246750" y="2614950"/>
            <a:ext cx="0" cy="1164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0"/>
          <p:cNvCxnSpPr/>
          <p:nvPr/>
        </p:nvCxnSpPr>
        <p:spPr>
          <a:xfrm>
            <a:off x="4246750" y="3764925"/>
            <a:ext cx="8922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20"/>
          <p:cNvSpPr txBox="1"/>
          <p:nvPr/>
        </p:nvSpPr>
        <p:spPr>
          <a:xfrm>
            <a:off x="3933125" y="3764925"/>
            <a:ext cx="1373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Loop through each deck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2915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- API Testing - Retrieve Card Metadata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2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</a:t>
            </a:r>
            <a:r>
              <a:rPr b="1" lang="en">
                <a:solidFill>
                  <a:schemeClr val="accent2"/>
                </a:solidFill>
              </a:rPr>
              <a:t>MTG API</a:t>
            </a:r>
            <a:r>
              <a:rPr lang="en"/>
              <a:t> via Python package </a:t>
            </a:r>
            <a:r>
              <a:rPr b="1" lang="en">
                <a:solidFill>
                  <a:schemeClr val="accent2"/>
                </a:solidFill>
              </a:rPr>
              <a:t>mtgsdk</a:t>
            </a:r>
            <a:r>
              <a:rPr lang="en">
                <a:solidFill>
                  <a:schemeClr val="accent2"/>
                </a:solidFill>
              </a:rPr>
              <a:t>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0"/>
            <a:ext cx="7951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20"/>
              <a:t>Dataset and Process</a:t>
            </a:r>
            <a:endParaRPr sz="122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225" y="2571750"/>
            <a:ext cx="1622674" cy="15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100" y="1103375"/>
            <a:ext cx="3961950" cy="251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1"/>
          <p:cNvCxnSpPr/>
          <p:nvPr/>
        </p:nvCxnSpPr>
        <p:spPr>
          <a:xfrm>
            <a:off x="3208300" y="3329100"/>
            <a:ext cx="8154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